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Lato-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https://docs.google.com/document/d/1V6cuacrpuiK1Vh0db71xTCbWfklnGjqXk6ka7HgbaKU/edit?tab=t.0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863ea2f6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d863ea2f6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Introduction to the dilemmas in the video lecture. We shall briefly gloss over what will be covered in the next slides with new experiences that might render the old ones </a:t>
            </a:r>
            <a:r>
              <a:rPr lang="es"/>
              <a:t>worthless (Such as a new piece of technology).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8804fc6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d8804fc6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Explanation of the collorarie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8804fc676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d8804fc676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This is the section consisting of the self-driving car. To approach an </a:t>
            </a:r>
            <a:r>
              <a:rPr lang="es"/>
              <a:t>ethical dilemma, you must verify your values and principles.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d8804fc676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d8804fc676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We shall explain the clear divide between law and ethics. The courts determine that it is not </a:t>
            </a:r>
            <a:r>
              <a:rPr lang="es"/>
              <a:t>illegal</a:t>
            </a:r>
            <a:r>
              <a:rPr lang="es"/>
              <a:t> nor legal to use the CT scans as training data. After hearing that, the trio rushed in to train the model. It was a resounding </a:t>
            </a:r>
            <a:r>
              <a:rPr lang="es"/>
              <a:t>success, saving many lives. After explaining, Ask the audience: Is the law always the greatest good?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d8804fc67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d8804fc67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(Andy will be explaining this slide) This will consist of the ethical dilemmas we see about the LLM wars.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863ea2f6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d863ea2f6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(Alex) This slide is on the first topics we are introduced to, consisting of the first 10-20 minutes of the lecture. Overview of question types, and maybe a hook on personal preference and autonomy. I am unsure as of now whether I would like to use the Google Glasses </a:t>
            </a:r>
            <a:r>
              <a:rPr lang="es"/>
              <a:t>example, as it is a bit to similar. Instead, a brief talk about Google glasses, to a translation on Google’s invasive data mining tactics would contrive new ideas in the mind of the audience.</a:t>
            </a:r>
            <a:endParaRPr/>
          </a:p>
          <a:p>
            <a:pPr indent="0" lvl="0" marL="0" rtl="0" algn="l">
              <a:spcBef>
                <a:spcPts val="0"/>
              </a:spcBef>
              <a:spcAft>
                <a:spcPts val="0"/>
              </a:spcAft>
              <a:buNone/>
            </a:pPr>
            <a:r>
              <a:rPr lang="es"/>
              <a:t>Ethics is like a language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863ea2f6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d863ea2f6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(Alex) A </a:t>
            </a:r>
            <a:r>
              <a:rPr lang="es"/>
              <a:t>brief</a:t>
            </a:r>
            <a:r>
              <a:rPr lang="es"/>
              <a:t> </a:t>
            </a:r>
            <a:r>
              <a:rPr lang="es"/>
              <a:t>explanation</a:t>
            </a:r>
            <a:r>
              <a:rPr lang="es"/>
              <a:t> of the question types. At the time of writing, my idea is to talk about the table event in more detail: How might the Economist think? The law student, The Scientist, and so on. This is good on the exploratory sequential (simply put, the form of an idea)  on how ideas from in conjunction with people’s </a:t>
            </a:r>
            <a:r>
              <a:rPr lang="es"/>
              <a:t>preconceived notions.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d863ea2f6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d863ea2f6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(Alex) In this slide, we belabor with a possible tangent on what ethics really means. Our synopsis is that ethics does not have one sole manner of correctness. It is </a:t>
            </a:r>
            <a:r>
              <a:rPr lang="es"/>
              <a:t>interchangeable; everything we envision is what makes something ethical. Stress that it’s very incorrect to say that ethics determines a right or wong, and talk about persons and ideas with references to politics, societies, and histories of aforementioned societies.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863ea2f6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863ea2f6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(Alex, end) End w/ While the definition of ethics is clear, it still clashes with other societal measures that we have in place…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2b640233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2b640233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 the following slides, we are going to look at how ethics challenge each of these matters, and ask questions that evoke thought while using real life examples to make the hypothetical questions much more real.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af9e52b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af9e52b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We can discuss the covid 19 pandemic for public health, the NSA </a:t>
            </a:r>
            <a:r>
              <a:rPr lang="es"/>
              <a:t>wiretapping</a:t>
            </a:r>
            <a:r>
              <a:rPr lang="es"/>
              <a:t> &amp; tracking everyone on earth for the technological innovation part, and then for our own role we can talk about the responsibility of the individual nowadays to be aware of how much privacy they are </a:t>
            </a:r>
            <a:r>
              <a:rPr lang="es"/>
              <a:t>sacrificing</a:t>
            </a:r>
            <a:r>
              <a:rPr lang="es"/>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af9e52b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af9e52b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We can talk about MLK Jr for the question of legal vs ethical: he was breaking the laws of segregation and used ethics to achieve lasting change in the American legal system. For laws that are deemed unethical we can discuss Apartheid in south Africa and should the people follow these laws even though they are unethical. And for the last question/point I am thinking we can discuss another demonstration where people achieved legal change because of an ethical dilemma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af9e52b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2af9e52b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We can discuss the Westboro Baptist Church using offensive language against the LGBTQ community and raise the first question where do we draw the line? For the mechanisms to manage harmful self expression we can talk about moderation on social media, how some sites have their own filters to stop people posting hateful/harmful things and other sites have teams of human moderators who do the same job. For how to respect others beliefs while expressing ourselves we can use the Charlie hebdo example, how it was offensive to the Muslim community but supporters of the magazine claimed it was free speech and it ended in a terrorist attack. And for the final question about how culture affects self expression, I think we can use the hijab debate in France. France has banned all face/head coverings but that is also just part of Islam so two cultures different ethics, dictating what is ok self expression.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t>ETHICS: A VERACIOUS PICTURE</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Alex Dore, Alex Westfal, Andy Then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Ethical Dilemmas: A Deducing Approach</a:t>
            </a:r>
            <a:endParaRPr/>
          </a:p>
        </p:txBody>
      </p:sp>
      <p:sp>
        <p:nvSpPr>
          <p:cNvPr id="183" name="Google Shape;183;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We’ll evaluate some Ethical situations</a:t>
            </a:r>
            <a:endParaRPr/>
          </a:p>
          <a:p>
            <a:pPr indent="-311150" lvl="0" marL="457200" rtl="0" algn="l">
              <a:spcBef>
                <a:spcPts val="0"/>
              </a:spcBef>
              <a:spcAft>
                <a:spcPts val="0"/>
              </a:spcAft>
              <a:buSzPts val="1300"/>
              <a:buChar char="●"/>
            </a:pPr>
            <a:r>
              <a:rPr lang="es"/>
              <a:t>The importance of researching your own evidence</a:t>
            </a:r>
            <a:endParaRPr/>
          </a:p>
          <a:p>
            <a:pPr indent="-311150" lvl="0" marL="457200" rtl="0" algn="l">
              <a:spcBef>
                <a:spcPts val="0"/>
              </a:spcBef>
              <a:spcAft>
                <a:spcPts val="0"/>
              </a:spcAft>
              <a:buSzPts val="1300"/>
              <a:buChar char="●"/>
            </a:pPr>
            <a:r>
              <a:rPr lang="es"/>
              <a:t>Evaluate that some things established in the rule of law may not always be absolute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Ethics evolves insofar that new experiences render old ethics </a:t>
            </a:r>
            <a:r>
              <a:rPr lang="es"/>
              <a:t>inapplicable. New kinds of experiences dictate many of the present choices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Definition of Ethics + Corollaries</a:t>
            </a:r>
            <a:endParaRPr/>
          </a:p>
        </p:txBody>
      </p:sp>
      <p:sp>
        <p:nvSpPr>
          <p:cNvPr id="189" name="Google Shape;189;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How we conceive reality / justify decisions in terms of human values</a:t>
            </a:r>
            <a:endParaRPr/>
          </a:p>
          <a:p>
            <a:pPr indent="-311150" lvl="0" marL="457200" rtl="0" algn="l">
              <a:spcBef>
                <a:spcPts val="0"/>
              </a:spcBef>
              <a:spcAft>
                <a:spcPts val="0"/>
              </a:spcAft>
              <a:buSzPts val="1300"/>
              <a:buChar char="●"/>
            </a:pPr>
            <a:r>
              <a:rPr lang="es"/>
              <a:t>If there was ever a clear distinction between right and wrong, this class would be futile</a:t>
            </a:r>
            <a:endParaRPr/>
          </a:p>
          <a:p>
            <a:pPr indent="0" lvl="0" marL="0" rtl="0" algn="l">
              <a:spcBef>
                <a:spcPts val="1200"/>
              </a:spcBef>
              <a:spcAft>
                <a:spcPts val="0"/>
              </a:spcAft>
              <a:buNone/>
            </a:pPr>
            <a:r>
              <a:rPr lang="es"/>
              <a:t>Corollary</a:t>
            </a:r>
            <a:r>
              <a:rPr lang="es"/>
              <a:t> 1: Learning ethics is akin to learning a </a:t>
            </a:r>
            <a:r>
              <a:rPr lang="es"/>
              <a:t>languages</a:t>
            </a:r>
            <a:endParaRPr/>
          </a:p>
          <a:p>
            <a:pPr indent="0" lvl="0" marL="0" rtl="0" algn="l">
              <a:spcBef>
                <a:spcPts val="1200"/>
              </a:spcBef>
              <a:spcAft>
                <a:spcPts val="0"/>
              </a:spcAft>
              <a:buNone/>
            </a:pPr>
            <a:r>
              <a:rPr lang="es"/>
              <a:t>Corollary 2: Doing ethics is not about selecting right from wrong, so much as producing better and worse evaluations and privileging values</a:t>
            </a:r>
            <a:endParaRPr/>
          </a:p>
          <a:p>
            <a:pPr indent="0" lvl="0" marL="0" rtl="0" algn="l">
              <a:spcBef>
                <a:spcPts val="1200"/>
              </a:spcBef>
              <a:spcAft>
                <a:spcPts val="1200"/>
              </a:spcAft>
              <a:buNone/>
            </a:pPr>
            <a:r>
              <a:rPr lang="es"/>
              <a:t>On the surface, it might seem like a strange </a:t>
            </a:r>
            <a:r>
              <a:rPr lang="es"/>
              <a:t>question, but a more through dive allows us to understand why we might question law/ethics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Values And Principles</a:t>
            </a:r>
            <a:endParaRPr/>
          </a:p>
        </p:txBody>
      </p:sp>
      <p:sp>
        <p:nvSpPr>
          <p:cNvPr id="195" name="Google Shape;195;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Too many principles are rigid</a:t>
            </a:r>
            <a:endParaRPr/>
          </a:p>
          <a:p>
            <a:pPr indent="-311150" lvl="0" marL="457200" rtl="0" algn="l">
              <a:spcBef>
                <a:spcPts val="0"/>
              </a:spcBef>
              <a:spcAft>
                <a:spcPts val="0"/>
              </a:spcAft>
              <a:buSzPts val="1300"/>
              <a:buChar char="●"/>
            </a:pPr>
            <a:r>
              <a:rPr lang="es"/>
              <a:t>Too little misses the mark</a:t>
            </a:r>
            <a:endParaRPr/>
          </a:p>
          <a:p>
            <a:pPr indent="-311150" lvl="0" marL="457200" rtl="0" algn="l">
              <a:spcBef>
                <a:spcPts val="0"/>
              </a:spcBef>
              <a:spcAft>
                <a:spcPts val="0"/>
              </a:spcAft>
              <a:buSzPts val="1300"/>
              <a:buChar char="●"/>
            </a:pPr>
            <a:r>
              <a:rPr lang="es"/>
              <a:t>Imagine a Waymo: What rules should it abide?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Verdict: Being Flexible and </a:t>
            </a:r>
            <a:r>
              <a:rPr lang="es"/>
              <a:t>approaching</a:t>
            </a:r>
            <a:r>
              <a:rPr lang="es"/>
              <a:t> </a:t>
            </a:r>
            <a:r>
              <a:rPr lang="es"/>
              <a:t>accordingly</a:t>
            </a:r>
            <a:endParaRPr/>
          </a:p>
        </p:txBody>
      </p:sp>
      <p:pic>
        <p:nvPicPr>
          <p:cNvPr id="196" name="Google Shape;196;p24"/>
          <p:cNvPicPr preferRelativeResize="0"/>
          <p:nvPr/>
        </p:nvPicPr>
        <p:blipFill>
          <a:blip r:embed="rId3">
            <a:alphaModFix/>
          </a:blip>
          <a:stretch>
            <a:fillRect/>
          </a:stretch>
        </p:blipFill>
        <p:spPr>
          <a:xfrm>
            <a:off x="4534025" y="1730100"/>
            <a:ext cx="4411676" cy="3207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Scenario: Brescia and Patient Confidentiality</a:t>
            </a:r>
            <a:endParaRPr/>
          </a:p>
        </p:txBody>
      </p:sp>
      <p:sp>
        <p:nvSpPr>
          <p:cNvPr id="202" name="Google Shape;202;p25"/>
          <p:cNvSpPr txBox="1"/>
          <p:nvPr>
            <p:ph idx="1" type="body"/>
          </p:nvPr>
        </p:nvSpPr>
        <p:spPr>
          <a:xfrm>
            <a:off x="368800" y="1507325"/>
            <a:ext cx="2445900" cy="303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1. </a:t>
            </a:r>
            <a:r>
              <a:rPr lang="es"/>
              <a:t>Height of SARS COVID-19</a:t>
            </a:r>
            <a:endParaRPr/>
          </a:p>
          <a:p>
            <a:pPr indent="0" lvl="0" marL="0" rtl="0" algn="l">
              <a:spcBef>
                <a:spcPts val="1200"/>
              </a:spcBef>
              <a:spcAft>
                <a:spcPts val="0"/>
              </a:spcAft>
              <a:buNone/>
            </a:pPr>
            <a:r>
              <a:rPr lang="es"/>
              <a:t>2. Two AI researchers</a:t>
            </a:r>
            <a:endParaRPr/>
          </a:p>
          <a:p>
            <a:pPr indent="0" lvl="0" marL="0" rtl="0" algn="l">
              <a:spcBef>
                <a:spcPts val="1200"/>
              </a:spcBef>
              <a:spcAft>
                <a:spcPts val="1200"/>
              </a:spcAft>
              <a:buNone/>
            </a:pPr>
            <a:r>
              <a:rPr lang="es"/>
              <a:t>3. The Verdict of Italian Courts</a:t>
            </a:r>
            <a:endParaRPr/>
          </a:p>
        </p:txBody>
      </p:sp>
      <p:pic>
        <p:nvPicPr>
          <p:cNvPr id="203" name="Google Shape;203;p25"/>
          <p:cNvPicPr preferRelativeResize="0"/>
          <p:nvPr/>
        </p:nvPicPr>
        <p:blipFill>
          <a:blip r:embed="rId3">
            <a:alphaModFix/>
          </a:blip>
          <a:stretch>
            <a:fillRect/>
          </a:stretch>
        </p:blipFill>
        <p:spPr>
          <a:xfrm>
            <a:off x="2895375" y="1402275"/>
            <a:ext cx="6042950" cy="3527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07" name="Shape 207"/>
        <p:cNvGrpSpPr/>
        <p:nvPr/>
      </p:nvGrpSpPr>
      <p:grpSpPr>
        <a:xfrm>
          <a:off x="0" y="0"/>
          <a:ext cx="0" cy="0"/>
          <a:chOff x="0" y="0"/>
          <a:chExt cx="0" cy="0"/>
        </a:xfrm>
      </p:grpSpPr>
      <p:sp>
        <p:nvSpPr>
          <p:cNvPr id="208" name="Google Shape;208;p26"/>
          <p:cNvSpPr txBox="1"/>
          <p:nvPr>
            <p:ph idx="4294967295" type="title"/>
          </p:nvPr>
        </p:nvSpPr>
        <p:spPr>
          <a:xfrm>
            <a:off x="518525" y="7237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Scenario: ChatGPT versus DeepSeek</a:t>
            </a:r>
            <a:endParaRPr/>
          </a:p>
        </p:txBody>
      </p:sp>
      <p:pic>
        <p:nvPicPr>
          <p:cNvPr id="209" name="Google Shape;209;p26"/>
          <p:cNvPicPr preferRelativeResize="0"/>
          <p:nvPr/>
        </p:nvPicPr>
        <p:blipFill>
          <a:blip r:embed="rId3">
            <a:alphaModFix/>
          </a:blip>
          <a:stretch>
            <a:fillRect/>
          </a:stretch>
        </p:blipFill>
        <p:spPr>
          <a:xfrm>
            <a:off x="5976675" y="211525"/>
            <a:ext cx="2706325" cy="2616450"/>
          </a:xfrm>
          <a:prstGeom prst="rect">
            <a:avLst/>
          </a:prstGeom>
          <a:noFill/>
          <a:ln>
            <a:noFill/>
          </a:ln>
        </p:spPr>
      </p:pic>
      <p:pic>
        <p:nvPicPr>
          <p:cNvPr id="210" name="Google Shape;210;p26"/>
          <p:cNvPicPr preferRelativeResize="0"/>
          <p:nvPr/>
        </p:nvPicPr>
        <p:blipFill>
          <a:blip r:embed="rId4">
            <a:alphaModFix/>
          </a:blip>
          <a:stretch>
            <a:fillRect/>
          </a:stretch>
        </p:blipFill>
        <p:spPr>
          <a:xfrm>
            <a:off x="4671950" y="2621875"/>
            <a:ext cx="3875451" cy="2179950"/>
          </a:xfrm>
          <a:prstGeom prst="rect">
            <a:avLst/>
          </a:prstGeom>
          <a:noFill/>
          <a:ln>
            <a:noFill/>
          </a:ln>
        </p:spPr>
      </p:pic>
      <p:sp>
        <p:nvSpPr>
          <p:cNvPr id="211" name="Google Shape;211;p26"/>
          <p:cNvSpPr txBox="1"/>
          <p:nvPr/>
        </p:nvSpPr>
        <p:spPr>
          <a:xfrm>
            <a:off x="390500" y="1854850"/>
            <a:ext cx="3123900" cy="4032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Lato"/>
              <a:buChar char="●"/>
            </a:pPr>
            <a:r>
              <a:rPr lang="es" sz="2000">
                <a:solidFill>
                  <a:schemeClr val="accent1"/>
                </a:solidFill>
                <a:latin typeface="Lato"/>
                <a:ea typeface="Lato"/>
                <a:cs typeface="Lato"/>
                <a:sym typeface="Lato"/>
              </a:rPr>
              <a:t>Nvidia H100 Versus H800</a:t>
            </a:r>
            <a:endParaRPr sz="2000">
              <a:solidFill>
                <a:schemeClr val="accent1"/>
              </a:solidFill>
              <a:latin typeface="Lato"/>
              <a:ea typeface="Lato"/>
              <a:cs typeface="Lato"/>
              <a:sym typeface="Lato"/>
            </a:endParaRPr>
          </a:p>
          <a:p>
            <a:pPr indent="-355600" lvl="0" marL="457200" rtl="0" algn="l">
              <a:spcBef>
                <a:spcPts val="0"/>
              </a:spcBef>
              <a:spcAft>
                <a:spcPts val="0"/>
              </a:spcAft>
              <a:buClr>
                <a:schemeClr val="accent1"/>
              </a:buClr>
              <a:buSzPts val="2000"/>
              <a:buFont typeface="Lato"/>
              <a:buChar char="●"/>
            </a:pPr>
            <a:r>
              <a:rPr lang="es" sz="2000">
                <a:solidFill>
                  <a:schemeClr val="accent1"/>
                </a:solidFill>
                <a:latin typeface="Lato"/>
                <a:ea typeface="Lato"/>
                <a:cs typeface="Lato"/>
                <a:sym typeface="Lato"/>
              </a:rPr>
              <a:t>Extreme Optimization on FP8</a:t>
            </a:r>
            <a:endParaRPr sz="2000">
              <a:solidFill>
                <a:schemeClr val="accent1"/>
              </a:solidFill>
              <a:latin typeface="Lato"/>
              <a:ea typeface="Lato"/>
              <a:cs typeface="Lato"/>
              <a:sym typeface="Lato"/>
            </a:endParaRPr>
          </a:p>
          <a:p>
            <a:pPr indent="-355600" lvl="0" marL="457200" rtl="0" algn="l">
              <a:spcBef>
                <a:spcPts val="0"/>
              </a:spcBef>
              <a:spcAft>
                <a:spcPts val="0"/>
              </a:spcAft>
              <a:buClr>
                <a:schemeClr val="accent1"/>
              </a:buClr>
              <a:buSzPts val="2000"/>
              <a:buFont typeface="Lato"/>
              <a:buChar char="●"/>
            </a:pPr>
            <a:r>
              <a:rPr lang="es" sz="2000">
                <a:solidFill>
                  <a:schemeClr val="accent1"/>
                </a:solidFill>
                <a:latin typeface="Lato"/>
                <a:ea typeface="Lato"/>
                <a:cs typeface="Lato"/>
                <a:sym typeface="Lato"/>
              </a:rPr>
              <a:t>DeepSeek Trained on OpenAI’s ChatGPT</a:t>
            </a:r>
            <a:endParaRPr sz="20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Ethics: What It Is</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Ask yourself what kind of conversations you have with the people around you, and how they differ</a:t>
            </a:r>
            <a:endParaRPr/>
          </a:p>
          <a:p>
            <a:pPr indent="-311150" lvl="0" marL="457200" rtl="0" algn="l">
              <a:spcBef>
                <a:spcPts val="0"/>
              </a:spcBef>
              <a:spcAft>
                <a:spcPts val="0"/>
              </a:spcAft>
              <a:buSzPts val="1300"/>
              <a:buChar char="●"/>
            </a:pPr>
            <a:r>
              <a:rPr lang="es"/>
              <a:t>Envision yourself at a table with </a:t>
            </a:r>
            <a:r>
              <a:rPr lang="es"/>
              <a:t>people</a:t>
            </a:r>
            <a:r>
              <a:rPr lang="es"/>
              <a:t> from different industries. All of them have different ideas on how the economy should be run. </a:t>
            </a:r>
            <a:br>
              <a:rPr lang="es"/>
            </a:br>
            <a:endParaRPr/>
          </a:p>
          <a:p>
            <a:pPr indent="-311150" lvl="0" marL="457200" rtl="0" algn="l">
              <a:spcBef>
                <a:spcPts val="0"/>
              </a:spcBef>
              <a:spcAft>
                <a:spcPts val="0"/>
              </a:spcAft>
              <a:buSzPts val="1300"/>
              <a:buChar char="●"/>
            </a:pPr>
            <a:r>
              <a:rPr lang="es"/>
              <a:t>Question types: Science, Economics, Law, Ethics</a:t>
            </a:r>
            <a:endParaRPr/>
          </a:p>
          <a:p>
            <a:pPr indent="0" lvl="0" marL="457200" rtl="0" algn="l">
              <a:spcBef>
                <a:spcPts val="1200"/>
              </a:spcBef>
              <a:spcAft>
                <a:spcPts val="1200"/>
              </a:spcAft>
              <a:buNone/>
            </a:pPr>
            <a:r>
              <a:rPr lang="es"/>
              <a:t>Next slide will talk about the question types in more detail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On Question Types</a:t>
            </a:r>
            <a:endParaRPr/>
          </a:p>
        </p:txBody>
      </p:sp>
      <p:sp>
        <p:nvSpPr>
          <p:cNvPr id="141" name="Google Shape;141;p1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308" lvl="0" marL="457200" rtl="0" algn="l">
              <a:lnSpc>
                <a:spcPct val="105000"/>
              </a:lnSpc>
              <a:spcBef>
                <a:spcPts val="0"/>
              </a:spcBef>
              <a:spcAft>
                <a:spcPts val="0"/>
              </a:spcAft>
              <a:buSzPts val="1303"/>
              <a:buChar char="●"/>
            </a:pPr>
            <a:r>
              <a:rPr lang="es" sz="1302"/>
              <a:t>Science: Physical Properties/Material Composition, how much do they weigh? What are they made from (In reference to the </a:t>
            </a:r>
            <a:r>
              <a:rPr lang="es" sz="1302"/>
              <a:t>electrical engineer’s idea of Google glasses)? What are their dimensions?</a:t>
            </a:r>
            <a:br>
              <a:rPr lang="es" sz="1302"/>
            </a:br>
            <a:endParaRPr sz="1302"/>
          </a:p>
          <a:p>
            <a:pPr indent="-311308" lvl="0" marL="457200" rtl="0" algn="l">
              <a:lnSpc>
                <a:spcPct val="105000"/>
              </a:lnSpc>
              <a:spcBef>
                <a:spcPts val="0"/>
              </a:spcBef>
              <a:spcAft>
                <a:spcPts val="0"/>
              </a:spcAft>
              <a:buSzPts val="1303"/>
              <a:buChar char="●"/>
            </a:pPr>
            <a:r>
              <a:rPr lang="es" sz="1302"/>
              <a:t>Economics: How much do they cost? Will their price change based on the market? How are they incentivising people to buy?</a:t>
            </a:r>
            <a:br>
              <a:rPr lang="es" sz="1302"/>
            </a:br>
            <a:endParaRPr sz="1302"/>
          </a:p>
          <a:p>
            <a:pPr indent="-311308" lvl="0" marL="457200" rtl="0" algn="l">
              <a:lnSpc>
                <a:spcPct val="105000"/>
              </a:lnSpc>
              <a:spcBef>
                <a:spcPts val="0"/>
              </a:spcBef>
              <a:spcAft>
                <a:spcPts val="0"/>
              </a:spcAft>
              <a:buSzPts val="1303"/>
              <a:buChar char="●"/>
            </a:pPr>
            <a:r>
              <a:rPr lang="es" sz="1302"/>
              <a:t>Law: Are these legal? Would the government permit such a tacky thing? Should there be consequences?</a:t>
            </a:r>
            <a:br>
              <a:rPr lang="es" sz="1302"/>
            </a:br>
            <a:endParaRPr sz="1302"/>
          </a:p>
          <a:p>
            <a:pPr indent="-311308" lvl="0" marL="457200" rtl="0" algn="l">
              <a:lnSpc>
                <a:spcPct val="105000"/>
              </a:lnSpc>
              <a:spcBef>
                <a:spcPts val="0"/>
              </a:spcBef>
              <a:spcAft>
                <a:spcPts val="0"/>
              </a:spcAft>
              <a:buSzPts val="1303"/>
              <a:buChar char="●"/>
            </a:pPr>
            <a:r>
              <a:rPr lang="es" sz="1302"/>
              <a:t>Ethics: Is my freedom worth more than your privacy? </a:t>
            </a:r>
            <a:br>
              <a:rPr lang="es" sz="1302"/>
            </a:br>
            <a:endParaRPr sz="1302"/>
          </a:p>
          <a:p>
            <a:pPr indent="0" lvl="0" marL="0" rtl="0" algn="l">
              <a:lnSpc>
                <a:spcPct val="105000"/>
              </a:lnSpc>
              <a:spcBef>
                <a:spcPts val="1200"/>
              </a:spcBef>
              <a:spcAft>
                <a:spcPts val="1200"/>
              </a:spcAft>
              <a:buSzPts val="1018"/>
              <a:buNone/>
            </a:pPr>
            <a:r>
              <a:t/>
            </a:r>
            <a:endParaRPr sz="1302"/>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Ethics: The Language</a:t>
            </a:r>
            <a:endParaRPr/>
          </a:p>
        </p:txBody>
      </p:sp>
      <p:sp>
        <p:nvSpPr>
          <p:cNvPr id="147" name="Google Shape;147;p1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Ethics is not </a:t>
            </a:r>
            <a:r>
              <a:rPr lang="es"/>
              <a:t>superficial. It is purposeful, rooted in a specific cause, and based on an individual’s core principles.</a:t>
            </a:r>
            <a:endParaRPr/>
          </a:p>
          <a:p>
            <a:pPr indent="-311150" lvl="0" marL="457200" rtl="0" algn="l">
              <a:spcBef>
                <a:spcPts val="0"/>
              </a:spcBef>
              <a:spcAft>
                <a:spcPts val="0"/>
              </a:spcAft>
              <a:buSzPts val="1300"/>
              <a:buChar char="●"/>
            </a:pPr>
            <a:r>
              <a:rPr lang="es"/>
              <a:t>The view of ethics is not universal; different ideas for different people</a:t>
            </a:r>
            <a:endParaRPr/>
          </a:p>
          <a:p>
            <a:pPr indent="-311150" lvl="0" marL="457200" rtl="0" algn="l">
              <a:spcBef>
                <a:spcPts val="0"/>
              </a:spcBef>
              <a:spcAft>
                <a:spcPts val="0"/>
              </a:spcAft>
              <a:buSzPts val="1300"/>
              <a:buChar char="●"/>
            </a:pPr>
            <a:r>
              <a:rPr lang="es"/>
              <a:t>When we discuss if something is “ethical”, that is a discussion of human values, rather than right or wrong, and human values can change based on different factors: location, societal views, etc. </a:t>
            </a:r>
            <a:endParaRPr/>
          </a:p>
          <a:p>
            <a:pPr indent="-311150" lvl="0" marL="457200" rtl="0" algn="l">
              <a:spcBef>
                <a:spcPts val="0"/>
              </a:spcBef>
              <a:spcAft>
                <a:spcPts val="0"/>
              </a:spcAft>
              <a:buSzPts val="1300"/>
              <a:buChar char="●"/>
            </a:pPr>
            <a:r>
              <a:rPr lang="es"/>
              <a:t>More of a language/dialect than a “truth”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What Ethics Are</a:t>
            </a:r>
            <a:endParaRPr/>
          </a:p>
        </p:txBody>
      </p:sp>
      <p:sp>
        <p:nvSpPr>
          <p:cNvPr id="153" name="Google Shape;153;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Ethics consists of choices we make and justify based on human values (direct quote from lecture)</a:t>
            </a:r>
            <a:endParaRPr/>
          </a:p>
          <a:p>
            <a:pPr indent="-311150" lvl="0" marL="457200" rtl="0" algn="l">
              <a:spcBef>
                <a:spcPts val="0"/>
              </a:spcBef>
              <a:spcAft>
                <a:spcPts val="0"/>
              </a:spcAft>
              <a:buSzPts val="1300"/>
              <a:buChar char="●"/>
            </a:pPr>
            <a:r>
              <a:rPr lang="es"/>
              <a:t>Ethics is a kind of </a:t>
            </a:r>
            <a:r>
              <a:rPr lang="es"/>
              <a:t>conversation, a vocabulary</a:t>
            </a:r>
            <a:endParaRPr/>
          </a:p>
          <a:p>
            <a:pPr indent="-311150" lvl="0" marL="457200" rtl="0" algn="l">
              <a:spcBef>
                <a:spcPts val="0"/>
              </a:spcBef>
              <a:spcAft>
                <a:spcPts val="0"/>
              </a:spcAft>
              <a:buSzPts val="1300"/>
              <a:buChar char="●"/>
            </a:pPr>
            <a:r>
              <a:rPr lang="es"/>
              <a:t>Ethics is not stagnant, it is dynamic. It grows over time and evolves with the people of a society</a:t>
            </a:r>
            <a:endParaRPr/>
          </a:p>
          <a:p>
            <a:pPr indent="-311150" lvl="0" marL="457200" rtl="0" algn="l">
              <a:spcBef>
                <a:spcPts val="0"/>
              </a:spcBef>
              <a:spcAft>
                <a:spcPts val="0"/>
              </a:spcAft>
              <a:buSzPts val="1300"/>
              <a:buChar char="●"/>
            </a:pPr>
            <a:r>
              <a:rPr lang="es"/>
              <a:t>Ethics provides a moral compass to guide people through complex situations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Ethical Challenges</a:t>
            </a:r>
            <a:endParaRPr/>
          </a:p>
        </p:txBody>
      </p:sp>
      <p:sp>
        <p:nvSpPr>
          <p:cNvPr id="159" name="Google Shape;159;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s" sz="1400"/>
              <a:t>When ethics is measured against other societal constructs there is conflict. </a:t>
            </a:r>
            <a:endParaRPr sz="1400"/>
          </a:p>
          <a:p>
            <a:pPr indent="-317500" lvl="0" marL="457200" rtl="0" algn="l">
              <a:spcBef>
                <a:spcPts val="0"/>
              </a:spcBef>
              <a:spcAft>
                <a:spcPts val="0"/>
              </a:spcAft>
              <a:buSzPts val="1400"/>
              <a:buChar char="●"/>
            </a:pPr>
            <a:r>
              <a:rPr lang="es" sz="1400"/>
              <a:t>Whether it be a privacy concern, a legal matter, or limiting self expression to respect the beliefs/opinions of others, Ethics does not always go hand in hand with these measures, often it contrasts them.</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Ethics VS Privacy</a:t>
            </a:r>
            <a:endParaRPr/>
          </a:p>
        </p:txBody>
      </p:sp>
      <p:sp>
        <p:nvSpPr>
          <p:cNvPr id="165" name="Google Shape;165;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Privacy means: The right to keep personal information secure and free from unauthorized access. Privacy is important to all of us, and when it is challenged by a public health crisis or new technological innovation, it raises ethical questions.</a:t>
            </a:r>
            <a:endParaRPr/>
          </a:p>
          <a:p>
            <a:pPr indent="-311150" lvl="0" marL="457200" rtl="0" algn="l">
              <a:spcBef>
                <a:spcPts val="1200"/>
              </a:spcBef>
              <a:spcAft>
                <a:spcPts val="0"/>
              </a:spcAft>
              <a:buSzPts val="1300"/>
              <a:buChar char="●"/>
            </a:pPr>
            <a:r>
              <a:rPr lang="es"/>
              <a:t>How do we determine when the need for public safety outweighs privacy</a:t>
            </a:r>
            <a:endParaRPr/>
          </a:p>
          <a:p>
            <a:pPr indent="-311150" lvl="0" marL="457200" rtl="0" algn="l">
              <a:spcBef>
                <a:spcPts val="0"/>
              </a:spcBef>
              <a:spcAft>
                <a:spcPts val="0"/>
              </a:spcAft>
              <a:buSzPts val="1300"/>
              <a:buChar char="●"/>
            </a:pPr>
            <a:r>
              <a:rPr lang="es"/>
              <a:t>Is it fair for tech companies to track us and all of our data?</a:t>
            </a:r>
            <a:endParaRPr/>
          </a:p>
          <a:p>
            <a:pPr indent="-311150" lvl="0" marL="457200" rtl="0" algn="l">
              <a:spcBef>
                <a:spcPts val="0"/>
              </a:spcBef>
              <a:spcAft>
                <a:spcPts val="0"/>
              </a:spcAft>
              <a:buSzPts val="1300"/>
              <a:buChar char="●"/>
            </a:pPr>
            <a:r>
              <a:rPr lang="es"/>
              <a:t>What role do we play in safeguarding our own privacy, or is it a right?</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Ethics VS The Law</a:t>
            </a:r>
            <a:endParaRPr/>
          </a:p>
        </p:txBody>
      </p:sp>
      <p:sp>
        <p:nvSpPr>
          <p:cNvPr id="171" name="Google Shape;171;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While we may think of both ethics and the law as systems to do right, they are not always the same; what is legal is not always ethical and vice-versa. Ethics often drive change in the legal system.</a:t>
            </a:r>
            <a:endParaRPr/>
          </a:p>
          <a:p>
            <a:pPr indent="-311150" lvl="0" marL="457200" rtl="0" algn="l">
              <a:spcBef>
                <a:spcPts val="1200"/>
              </a:spcBef>
              <a:spcAft>
                <a:spcPts val="0"/>
              </a:spcAft>
              <a:buSzPts val="1300"/>
              <a:buChar char="●"/>
            </a:pPr>
            <a:r>
              <a:rPr lang="es"/>
              <a:t>Should people prioritize legal or ethical obligations? </a:t>
            </a:r>
            <a:endParaRPr/>
          </a:p>
          <a:p>
            <a:pPr indent="-311150" lvl="0" marL="457200" rtl="0" algn="l">
              <a:spcBef>
                <a:spcPts val="0"/>
              </a:spcBef>
              <a:spcAft>
                <a:spcPts val="0"/>
              </a:spcAft>
              <a:buSzPts val="1300"/>
              <a:buChar char="●"/>
            </a:pPr>
            <a:r>
              <a:rPr lang="es"/>
              <a:t>How should society deal with laws that are deemed “unethical”</a:t>
            </a:r>
            <a:endParaRPr/>
          </a:p>
          <a:p>
            <a:pPr indent="-311150" lvl="0" marL="457200" rtl="0" algn="l">
              <a:spcBef>
                <a:spcPts val="0"/>
              </a:spcBef>
              <a:spcAft>
                <a:spcPts val="0"/>
              </a:spcAft>
              <a:buSzPts val="1300"/>
              <a:buChar char="●"/>
            </a:pPr>
            <a:r>
              <a:rPr lang="es"/>
              <a:t>When is the right time to break the law because of an ethical dilemma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Ethics VS Self Expression</a:t>
            </a:r>
            <a:endParaRPr/>
          </a:p>
        </p:txBody>
      </p:sp>
      <p:sp>
        <p:nvSpPr>
          <p:cNvPr id="177" name="Google Shape;177;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The freedom to express one’s self, through beliefs or opinions or art or dance or any other medium, should never be infringed upon. Or should it?</a:t>
            </a:r>
            <a:endParaRPr/>
          </a:p>
          <a:p>
            <a:pPr indent="-311150" lvl="0" marL="457200" rtl="0" algn="l">
              <a:spcBef>
                <a:spcPts val="1200"/>
              </a:spcBef>
              <a:spcAft>
                <a:spcPts val="0"/>
              </a:spcAft>
              <a:buSzPts val="1300"/>
              <a:buChar char="●"/>
            </a:pPr>
            <a:r>
              <a:rPr lang="es"/>
              <a:t>Where is the line between protected expression and harmful speech?</a:t>
            </a:r>
            <a:endParaRPr/>
          </a:p>
          <a:p>
            <a:pPr indent="-311150" lvl="0" marL="457200" rtl="0" algn="l">
              <a:spcBef>
                <a:spcPts val="0"/>
              </a:spcBef>
              <a:spcAft>
                <a:spcPts val="0"/>
              </a:spcAft>
              <a:buSzPts val="1300"/>
              <a:buChar char="●"/>
            </a:pPr>
            <a:r>
              <a:rPr lang="es"/>
              <a:t>What mechanisms should be in place to manage harmful self expression?</a:t>
            </a:r>
            <a:endParaRPr/>
          </a:p>
          <a:p>
            <a:pPr indent="-311150" lvl="0" marL="457200" rtl="0" algn="l">
              <a:spcBef>
                <a:spcPts val="0"/>
              </a:spcBef>
              <a:spcAft>
                <a:spcPts val="0"/>
              </a:spcAft>
              <a:buSzPts val="1300"/>
              <a:buChar char="●"/>
            </a:pPr>
            <a:r>
              <a:rPr lang="es"/>
              <a:t>How can we respect others’ beliefs while expressing ourselves?</a:t>
            </a:r>
            <a:endParaRPr/>
          </a:p>
          <a:p>
            <a:pPr indent="-311150" lvl="0" marL="457200" rtl="0" algn="l">
              <a:spcBef>
                <a:spcPts val="0"/>
              </a:spcBef>
              <a:spcAft>
                <a:spcPts val="0"/>
              </a:spcAft>
              <a:buSzPts val="1300"/>
              <a:buChar char="●"/>
            </a:pPr>
            <a:r>
              <a:rPr lang="es"/>
              <a:t>How does your culture/background influence what is deemed “acceptable” self-expression?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s"/>
              <a:t>Ethics poses challenges to major systems that we have in place, and forces change. Even so, there are still more ethical dilemmas that we face today.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